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Lst>
  <p:sldSz cy="7772400" cx="10058400"/>
  <p:notesSz cx="6858000" cy="9144000"/>
  <p:embeddedFontLst>
    <p:embeddedFont>
      <p:font typeface="Inter"/>
      <p:regular r:id="rId10"/>
      <p:bold r:id="rId11"/>
      <p:italic r:id="rId12"/>
      <p:boldItalic r:id="rId13"/>
    </p:embeddedFont>
    <p:embeddedFont>
      <p:font typeface="Plus Jakarta Sans Medium"/>
      <p:regular r:id="rId14"/>
      <p:bold r:id="rId15"/>
      <p:italic r:id="rId16"/>
      <p:boldItalic r:id="rId1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448">
          <p15:clr>
            <a:srgbClr val="A4A3A4"/>
          </p15:clr>
        </p15:guide>
        <p15:guide id="2" pos="316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FE518223-629F-4E2B-97D7-FD4E54FCC6D4}">
  <a:tblStyle styleId="{FE518223-629F-4E2B-97D7-FD4E54FCC6D4}"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448" orient="horz"/>
        <p:guide pos="3168"/>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bold.fntdata"/><Relationship Id="rId10" Type="http://schemas.openxmlformats.org/officeDocument/2006/relationships/font" Target="fonts/Inter-regular.fntdata"/><Relationship Id="rId13" Type="http://schemas.openxmlformats.org/officeDocument/2006/relationships/font" Target="fonts/Inter-boldItalic.fntdata"/><Relationship Id="rId12" Type="http://schemas.openxmlformats.org/officeDocument/2006/relationships/font" Target="fonts/Inter-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font" Target="fonts/PlusJakartaSansMedium-bold.fntdata"/><Relationship Id="rId14" Type="http://schemas.openxmlformats.org/officeDocument/2006/relationships/font" Target="fonts/PlusJakartaSansMedium-regular.fntdata"/><Relationship Id="rId17" Type="http://schemas.openxmlformats.org/officeDocument/2006/relationships/font" Target="fonts/PlusJakartaSansMedium-boldItalic.fntdata"/><Relationship Id="rId16" Type="http://schemas.openxmlformats.org/officeDocument/2006/relationships/font" Target="fonts/PlusJakartaSansMedium-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25e5ce66224_0_4: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25e5ce66224_0_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0" name="Shape 60"/>
        <p:cNvGrpSpPr/>
        <p:nvPr/>
      </p:nvGrpSpPr>
      <p:grpSpPr>
        <a:xfrm>
          <a:off x="0" y="0"/>
          <a:ext cx="0" cy="0"/>
          <a:chOff x="0" y="0"/>
          <a:chExt cx="0" cy="0"/>
        </a:xfrm>
      </p:grpSpPr>
      <p:sp>
        <p:nvSpPr>
          <p:cNvPr id="61" name="Google Shape;61;g332aef17b02_0_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62" name="Google Shape;62;g332aef17b02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 name="Shape 70"/>
        <p:cNvGrpSpPr/>
        <p:nvPr/>
      </p:nvGrpSpPr>
      <p:grpSpPr>
        <a:xfrm>
          <a:off x="0" y="0"/>
          <a:ext cx="0" cy="0"/>
          <a:chOff x="0" y="0"/>
          <a:chExt cx="0" cy="0"/>
        </a:xfrm>
      </p:grpSpPr>
      <p:sp>
        <p:nvSpPr>
          <p:cNvPr id="71" name="Google Shape;71;g3535af0d154_0_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72" name="Google Shape;72;g3535af0d154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42879" y="1125136"/>
            <a:ext cx="9372900" cy="31017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342870" y="4282678"/>
            <a:ext cx="9372900" cy="11979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42870" y="1671478"/>
            <a:ext cx="9372900" cy="29670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342870" y="4763362"/>
            <a:ext cx="9372900" cy="19656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42870" y="3250173"/>
            <a:ext cx="9372900" cy="12720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342870" y="1741518"/>
            <a:ext cx="9372900" cy="51627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34287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531564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42870" y="839573"/>
            <a:ext cx="3088800" cy="1141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342870" y="2099840"/>
            <a:ext cx="3088800" cy="4804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539275" y="680227"/>
            <a:ext cx="7004400" cy="6181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5029200" y="-189"/>
            <a:ext cx="5029200" cy="7772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92050" y="1863464"/>
            <a:ext cx="4449600" cy="22398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92050" y="4235758"/>
            <a:ext cx="4449600" cy="1866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5433450" y="1094158"/>
            <a:ext cx="4221000" cy="55839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42870" y="6392869"/>
            <a:ext cx="6598800" cy="9144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42870" y="672482"/>
            <a:ext cx="9372900" cy="8655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342870" y="1741518"/>
            <a:ext cx="9372900" cy="51627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9319704" y="7046639"/>
            <a:ext cx="603300" cy="5949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1" Type="http://schemas.openxmlformats.org/officeDocument/2006/relationships/hyperlink" Target="https://docs.google.com/presentation/d/1IRX45ONKbMoDCHRnUzPssod4t5zF108ajm3uD0y0-CU/view" TargetMode="External"/><Relationship Id="rId10" Type="http://schemas.openxmlformats.org/officeDocument/2006/relationships/hyperlink" Target="https://docs.google.com/presentation/d/12zIOKUoeaaUkyn05CDWPk76XBe6mKzLDULacW3DMZXc/view" TargetMode="External"/><Relationship Id="rId13" Type="http://schemas.openxmlformats.org/officeDocument/2006/relationships/image" Target="../media/image2.png"/><Relationship Id="rId12" Type="http://schemas.openxmlformats.org/officeDocument/2006/relationships/hyperlink" Target="https://www.youtube.com/watch?v=9si9dRf6jOg" TargetMode="External"/><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hyperlink" Target="https://docs.google.com/presentation/d/12zIOKUoeaaUkyn05CDWPk76XBe6mKzLDULacW3DMZXc/view" TargetMode="External"/><Relationship Id="rId9" Type="http://schemas.openxmlformats.org/officeDocument/2006/relationships/hyperlink" Target="https://docs.google.com/presentation/d/1Q9alxqgj8ZrTB3H2nflIFn-AZme4fzrC345SH8I1hEY/view" TargetMode="External"/><Relationship Id="rId5" Type="http://schemas.openxmlformats.org/officeDocument/2006/relationships/hyperlink" Target="https://docs.google.com/presentation/d/1IRX45ONKbMoDCHRnUzPssod4t5zF108ajm3uD0y0-CU/view" TargetMode="External"/><Relationship Id="rId6" Type="http://schemas.openxmlformats.org/officeDocument/2006/relationships/hyperlink" Target="https://docs.google.com/presentation/d/1qiny38_a4cqJWH7Co2-UjPfDO1B8pyjjHK_uo-xvLxM/view" TargetMode="External"/><Relationship Id="rId7" Type="http://schemas.openxmlformats.org/officeDocument/2006/relationships/hyperlink" Target="https://docs.google.com/presentation/d/1xs3hq2UmczCcViaozK1Lrz8pxQcGZUp5C-OVC_B120M/view" TargetMode="External"/><Relationship Id="rId8" Type="http://schemas.openxmlformats.org/officeDocument/2006/relationships/hyperlink" Target="https://docs.google.com/presentation/d/162EjEXOcIFwsj1kgTxvRIABgXY3umbUE39m9bPX7q5Y/view"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hyperlink" Target="https://docs.google.com/presentation/d/1qiny38_a4cqJWH7Co2-UjPfDO1B8pyjjHK_uo-xvLxM/view" TargetMode="External"/><Relationship Id="rId5" Type="http://schemas.openxmlformats.org/officeDocument/2006/relationships/hyperlink" Target="https://docs.google.com/presentation/d/1xyt6yP5NDLs4h5CX1nMhtOheAvcMpDaq-0xkccRlqS4/edit?usp=sharing" TargetMode="External"/><Relationship Id="rId6" Type="http://schemas.openxmlformats.org/officeDocument/2006/relationships/hyperlink" Target="https://docs.google.com/presentation/d/1xs3hq2UmczCcViaozK1Lrz8pxQcGZUp5C-OVC_B120M/view" TargetMode="External"/><Relationship Id="rId7" Type="http://schemas.openxmlformats.org/officeDocument/2006/relationships/hyperlink" Target="https://docs.google.com/presentation/d/1xyt6yP5NDLs4h5CX1nMhtOheAvcMpDaq-0xkccRlqS4/edit?usp=sharing" TargetMode="External"/><Relationship Id="rId8"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493763" y="7223664"/>
            <a:ext cx="333180" cy="333180"/>
          </a:xfrm>
          <a:prstGeom prst="rect">
            <a:avLst/>
          </a:prstGeom>
          <a:noFill/>
          <a:ln>
            <a:noFill/>
          </a:ln>
        </p:spPr>
      </p:pic>
      <p:sp>
        <p:nvSpPr>
          <p:cNvPr id="55" name="Google Shape;55;p13"/>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a:t>
            </a:r>
            <a:r>
              <a:rPr lang="en" sz="1100">
                <a:solidFill>
                  <a:srgbClr val="666666"/>
                </a:solidFill>
                <a:latin typeface="Inter"/>
                <a:ea typeface="Inter"/>
                <a:cs typeface="Inter"/>
                <a:sym typeface="Inter"/>
              </a:rPr>
              <a:t>2025</a:t>
            </a:r>
            <a:r>
              <a:rPr lang="en" sz="1100">
                <a:solidFill>
                  <a:srgbClr val="666666"/>
                </a:solidFill>
                <a:latin typeface="Inter"/>
                <a:ea typeface="Inter"/>
                <a:cs typeface="Inter"/>
                <a:sym typeface="Inter"/>
              </a:rPr>
              <a:t>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6" name="Google Shape;56;p13"/>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57" name="Google Shape;57;p13"/>
          <p:cNvGraphicFramePr/>
          <p:nvPr/>
        </p:nvGraphicFramePr>
        <p:xfrm>
          <a:off x="488388" y="544638"/>
          <a:ext cx="3000000" cy="3000000"/>
        </p:xfrm>
        <a:graphic>
          <a:graphicData uri="http://schemas.openxmlformats.org/drawingml/2006/table">
            <a:tbl>
              <a:tblPr>
                <a:noFill/>
                <a:tableStyleId>{FE518223-629F-4E2B-97D7-FD4E54FCC6D4}</a:tableStyleId>
              </a:tblPr>
              <a:tblGrid>
                <a:gridCol w="1458775"/>
                <a:gridCol w="3684800"/>
                <a:gridCol w="3910450"/>
              </a:tblGrid>
              <a:tr h="367850">
                <a:tc>
                  <a:txBody>
                    <a:bodyPr/>
                    <a:lstStyle/>
                    <a:p>
                      <a:pPr indent="0" lvl="0" marL="0" rtl="0" algn="l">
                        <a:lnSpc>
                          <a:spcPct val="100000"/>
                        </a:lnSpc>
                        <a:spcBef>
                          <a:spcPts val="0"/>
                        </a:spcBef>
                        <a:spcAft>
                          <a:spcPts val="0"/>
                        </a:spcAft>
                        <a:buNone/>
                      </a:pPr>
                      <a:r>
                        <a:t/>
                      </a:r>
                      <a:endParaRPr>
                        <a:latin typeface="Inter"/>
                        <a:ea typeface="Inter"/>
                        <a:cs typeface="Inter"/>
                        <a:sym typeface="Inter"/>
                      </a:endParaRPr>
                    </a:p>
                  </a:txBody>
                  <a:tcPr marT="91425" marB="91425" marR="91425" marL="91425"/>
                </a:tc>
                <a:tc gridSpan="2">
                  <a:txBody>
                    <a:bodyPr/>
                    <a:lstStyle/>
                    <a:p>
                      <a:pPr indent="0" lvl="0" marL="0" rtl="0" algn="l">
                        <a:lnSpc>
                          <a:spcPct val="100000"/>
                        </a:lnSpc>
                        <a:spcBef>
                          <a:spcPts val="0"/>
                        </a:spcBef>
                        <a:spcAft>
                          <a:spcPts val="0"/>
                        </a:spcAft>
                        <a:buNone/>
                      </a:pPr>
                      <a:r>
                        <a:rPr b="1" lang="en" sz="1300">
                          <a:solidFill>
                            <a:schemeClr val="dk1"/>
                          </a:solidFill>
                          <a:latin typeface="Inter"/>
                          <a:ea typeface="Inter"/>
                          <a:cs typeface="Inter"/>
                          <a:sym typeface="Inter"/>
                        </a:rPr>
                        <a:t>LESSON 2: The Articles of Confederation</a:t>
                      </a:r>
                      <a:r>
                        <a:rPr b="1" lang="en" sz="1300">
                          <a:latin typeface="Inter"/>
                          <a:ea typeface="Inter"/>
                          <a:cs typeface="Inter"/>
                          <a:sym typeface="Inter"/>
                        </a:rPr>
                        <a:t> </a:t>
                      </a:r>
                      <a:endParaRPr b="1" sz="1300">
                        <a:latin typeface="Inter"/>
                        <a:ea typeface="Inter"/>
                        <a:cs typeface="Inter"/>
                        <a:sym typeface="Inter"/>
                      </a:endParaRPr>
                    </a:p>
                  </a:txBody>
                  <a:tcPr marT="91425" marB="91425" marR="91425" marL="91425"/>
                </a:tc>
                <a:tc hMerge="1"/>
              </a:tr>
              <a:tr h="537650">
                <a:tc>
                  <a:txBody>
                    <a:bodyPr/>
                    <a:lstStyle/>
                    <a:p>
                      <a:pPr indent="0" lvl="0" marL="0" rtl="0" algn="l">
                        <a:lnSpc>
                          <a:spcPct val="100000"/>
                        </a:lnSpc>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SUPPORTING QUESTION</a:t>
                      </a:r>
                      <a:endParaRPr b="1">
                        <a:latin typeface="Inter"/>
                        <a:ea typeface="Inter"/>
                        <a:cs typeface="Inter"/>
                        <a:sym typeface="Inter"/>
                      </a:endParaRPr>
                    </a:p>
                  </a:txBody>
                  <a:tcPr marT="91425" marB="91425" marR="91425" marL="91425"/>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What experiences and ideas shaped the creation of the first American government?</a:t>
                      </a:r>
                      <a:endParaRPr sz="1200">
                        <a:latin typeface="Inter"/>
                        <a:ea typeface="Inter"/>
                        <a:cs typeface="Inter"/>
                        <a:sym typeface="Inter"/>
                      </a:endParaRPr>
                    </a:p>
                  </a:txBody>
                  <a:tcPr marT="91425" marB="91425" marR="91425" marL="91425"/>
                </a:tc>
                <a:tc hMerge="1"/>
              </a:tr>
              <a:tr h="679150">
                <a:tc>
                  <a:txBody>
                    <a:bodyPr/>
                    <a:lstStyle/>
                    <a:p>
                      <a:pPr indent="0" lvl="0" marL="0" rtl="0" algn="l">
                        <a:lnSpc>
                          <a:spcPct val="100000"/>
                        </a:lnSpc>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FOCUS SKILL(S)</a:t>
                      </a:r>
                      <a:endParaRPr b="1" sz="1300">
                        <a:solidFill>
                          <a:schemeClr val="dk1"/>
                        </a:solidFill>
                        <a:latin typeface="Inter"/>
                        <a:ea typeface="Inter"/>
                        <a:cs typeface="Inter"/>
                        <a:sym typeface="Inter"/>
                      </a:endParaRPr>
                    </a:p>
                  </a:txBody>
                  <a:tcPr marT="91425" marB="91425" marR="91425" marL="91425"/>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Causation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Contextualization</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Comparison</a:t>
                      </a:r>
                      <a:endParaRPr sz="1200">
                        <a:solidFill>
                          <a:schemeClr val="dk1"/>
                        </a:solidFill>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hMerge="1"/>
              </a:tr>
              <a:tr h="1188550">
                <a:tc>
                  <a:txBody>
                    <a:bodyPr/>
                    <a:lstStyle/>
                    <a:p>
                      <a:pPr indent="0" lvl="0" marL="0" rtl="0" algn="l">
                        <a:lnSpc>
                          <a:spcPct val="100000"/>
                        </a:lnSpc>
                        <a:spcBef>
                          <a:spcPts val="0"/>
                        </a:spcBef>
                        <a:spcAft>
                          <a:spcPts val="0"/>
                        </a:spcAft>
                        <a:buNone/>
                      </a:pPr>
                      <a:r>
                        <a:rPr b="1" lang="en" sz="1300">
                          <a:solidFill>
                            <a:schemeClr val="dk1"/>
                          </a:solidFill>
                          <a:latin typeface="Inter"/>
                          <a:ea typeface="Inter"/>
                          <a:cs typeface="Inter"/>
                          <a:sym typeface="Inter"/>
                        </a:rPr>
                        <a:t>MATERIALS</a:t>
                      </a:r>
                      <a:endParaRPr b="1" sz="1300">
                        <a:solidFill>
                          <a:schemeClr val="dk1"/>
                        </a:solidFill>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a:txBody>
                    <a:bodyPr/>
                    <a:lstStyle/>
                    <a:p>
                      <a:pPr indent="0" lvl="0" marL="0" rtl="0" algn="ctr">
                        <a:spcBef>
                          <a:spcPts val="0"/>
                        </a:spcBef>
                        <a:spcAft>
                          <a:spcPts val="0"/>
                        </a:spcAft>
                        <a:buNone/>
                      </a:pPr>
                      <a:r>
                        <a:rPr lang="en" sz="1200">
                          <a:latin typeface="Inter"/>
                          <a:ea typeface="Inter"/>
                          <a:cs typeface="Inter"/>
                          <a:sym typeface="Inter"/>
                        </a:rPr>
                        <a:t>TEACHER</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4"/>
                        </a:rPr>
                        <a:t>Do Firsts + Exemplars</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u="sng">
                          <a:solidFill>
                            <a:schemeClr val="hlink"/>
                          </a:solidFill>
                          <a:latin typeface="Inter"/>
                          <a:ea typeface="Inter"/>
                          <a:cs typeface="Inter"/>
                          <a:sym typeface="Inter"/>
                          <a:hlinkClick r:id="rId5"/>
                        </a:rPr>
                        <a:t>Articles of Confederation Student Worksheet + Exemplars</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u="sng">
                          <a:solidFill>
                            <a:schemeClr val="hlink"/>
                          </a:solidFill>
                          <a:latin typeface="Inter"/>
                          <a:ea typeface="Inter"/>
                          <a:cs typeface="Inter"/>
                          <a:sym typeface="Inter"/>
                          <a:hlinkClick r:id="rId6"/>
                        </a:rPr>
                        <a:t>Articles of Confederation Presentation</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u="sng">
                          <a:solidFill>
                            <a:schemeClr val="hlink"/>
                          </a:solidFill>
                          <a:latin typeface="Inter"/>
                          <a:ea typeface="Inter"/>
                          <a:cs typeface="Inter"/>
                          <a:sym typeface="Inter"/>
                          <a:hlinkClick r:id="rId7"/>
                        </a:rPr>
                        <a:t>Exit Tickets + Exemplars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latin typeface="Inter"/>
                          <a:ea typeface="Inter"/>
                          <a:cs typeface="Inter"/>
                          <a:sym typeface="Inter"/>
                        </a:rPr>
                        <a:t>STUDENT</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8"/>
                        </a:rPr>
                        <a:t>Do First Options</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9"/>
                        </a:rPr>
                        <a:t>Printed Student Handouts</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latin typeface="Inter"/>
                          <a:ea typeface="Inter"/>
                          <a:cs typeface="Inter"/>
                          <a:sym typeface="Inter"/>
                        </a:rPr>
                        <a:t>Access to Inquiry Journal (Already handed out in Lesson 1) </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509350">
                <a:tc rowSpan="2">
                  <a:txBody>
                    <a:bodyPr/>
                    <a:lstStyle/>
                    <a:p>
                      <a:pPr indent="0" lvl="0" marL="0" rtl="0" algn="l">
                        <a:lnSpc>
                          <a:spcPct val="100000"/>
                        </a:lnSpc>
                        <a:spcBef>
                          <a:spcPts val="0"/>
                        </a:spcBef>
                        <a:spcAft>
                          <a:spcPts val="0"/>
                        </a:spcAft>
                        <a:buNone/>
                      </a:pPr>
                      <a:r>
                        <a:rPr b="1" lang="en" sz="1300">
                          <a:solidFill>
                            <a:schemeClr val="dk1"/>
                          </a:solidFill>
                          <a:latin typeface="Inter"/>
                          <a:ea typeface="Inter"/>
                          <a:cs typeface="Inter"/>
                          <a:sym typeface="Inter"/>
                        </a:rPr>
                        <a:t>DO FIRST</a:t>
                      </a:r>
                      <a:endParaRPr sz="12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gridSpan="2">
                  <a:txBody>
                    <a:bodyPr/>
                    <a:lstStyle/>
                    <a:p>
                      <a:pPr indent="0" lvl="0" marL="0" rtl="0" algn="l">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Option 1- Frayer:</a:t>
                      </a:r>
                      <a:r>
                        <a:rPr lang="en" sz="1200">
                          <a:latin typeface="Inter"/>
                          <a:ea typeface="Inter"/>
                          <a:cs typeface="Inter"/>
                          <a:sym typeface="Inter"/>
                        </a:rPr>
                        <a:t> Confederation</a:t>
                      </a:r>
                      <a:endParaRPr sz="1200">
                        <a:latin typeface="Inter"/>
                        <a:ea typeface="Inter"/>
                        <a:cs typeface="Inter"/>
                        <a:sym typeface="Inter"/>
                      </a:endParaRPr>
                    </a:p>
                    <a:p>
                      <a:pPr indent="0" lvl="0" marL="0" rtl="0" algn="l">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Option 2- </a:t>
                      </a:r>
                      <a:r>
                        <a:rPr lang="en" sz="1200">
                          <a:latin typeface="Inter"/>
                          <a:ea typeface="Inter"/>
                          <a:cs typeface="Inter"/>
                          <a:sym typeface="Inter"/>
                        </a:rPr>
                        <a:t>Notice, Wonder, Think</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1018750">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Select </a:t>
                      </a:r>
                      <a:r>
                        <a:rPr lang="en" sz="1200" u="sng">
                          <a:solidFill>
                            <a:schemeClr val="hlink"/>
                          </a:solidFill>
                          <a:latin typeface="Inter"/>
                          <a:ea typeface="Inter"/>
                          <a:cs typeface="Inter"/>
                          <a:sym typeface="Inter"/>
                          <a:hlinkClick r:id="rId10"/>
                        </a:rPr>
                        <a:t>“Do First”</a:t>
                      </a:r>
                      <a:r>
                        <a:rPr lang="en" sz="1200">
                          <a:solidFill>
                            <a:srgbClr val="000000"/>
                          </a:solidFill>
                          <a:latin typeface="Inter"/>
                          <a:ea typeface="Inter"/>
                          <a:cs typeface="Inter"/>
                          <a:sym typeface="Inter"/>
                        </a:rPr>
                        <a:t> option</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Play “Song of the Unit” or alternative </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Provide students with visual, online, or print access to “Do First”</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Complete “Do First” either online or by hand</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679150">
                <a:tc row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ACTIVITY 1 - LAUNCH</a:t>
                      </a:r>
                      <a:endParaRPr b="1" sz="1300">
                        <a:solidFill>
                          <a:schemeClr val="dk1"/>
                        </a:solidFill>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Introduce</a:t>
                      </a:r>
                      <a:r>
                        <a:rPr lang="en" sz="1200">
                          <a:solidFill>
                            <a:schemeClr val="dk1"/>
                          </a:solidFill>
                          <a:latin typeface="Inter"/>
                          <a:ea typeface="Inter"/>
                          <a:cs typeface="Inter"/>
                          <a:sym typeface="Inter"/>
                        </a:rPr>
                        <a:t> the crafting of the Articles of Confederation with a video with Dr. Carol Berkin. Students can follow along with the transcript and answer the questions on page 1 of the </a:t>
                      </a:r>
                      <a:r>
                        <a:rPr lang="en" sz="1200" u="sng">
                          <a:solidFill>
                            <a:schemeClr val="hlink"/>
                          </a:solidFill>
                          <a:latin typeface="Inter"/>
                          <a:ea typeface="Inter"/>
                          <a:cs typeface="Inter"/>
                          <a:sym typeface="Inter"/>
                          <a:hlinkClick r:id="rId11"/>
                        </a:rPr>
                        <a:t>Articles of Confederation Student Worksheet </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848950">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Hand out student worksheet</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u="sng">
                          <a:solidFill>
                            <a:schemeClr val="hlink"/>
                          </a:solidFill>
                          <a:latin typeface="Inter"/>
                          <a:ea typeface="Inter"/>
                          <a:cs typeface="Inter"/>
                          <a:sym typeface="Inter"/>
                          <a:hlinkClick r:id="rId12"/>
                        </a:rPr>
                        <a:t>Play video</a:t>
                      </a:r>
                      <a:r>
                        <a:rPr lang="en" sz="1200">
                          <a:solidFill>
                            <a:schemeClr val="dk1"/>
                          </a:solidFill>
                          <a:latin typeface="Inter"/>
                          <a:ea typeface="Inter"/>
                          <a:cs typeface="Inter"/>
                          <a:sym typeface="Inter"/>
                        </a:rPr>
                        <a:t> of interview with Dr. Berkin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Informally discuss student answers</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Watch video of Dr. Berkin’s interview</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Answer video-based questions</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Review answers with peers </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58" name="Google Shape;58;p13"/>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Plus Jakarta Sans Medium"/>
                <a:ea typeface="Plus Jakarta Sans Medium"/>
                <a:cs typeface="Plus Jakarta Sans Medium"/>
                <a:sym typeface="Plus Jakarta Sans Medium"/>
              </a:rPr>
              <a:t>First Governments and the Constitution: Daily Lesson Plan (60 Minutes)</a:t>
            </a:r>
            <a:endParaRPr sz="1800">
              <a:latin typeface="Plus Jakarta Sans Medium"/>
              <a:ea typeface="Plus Jakarta Sans Medium"/>
              <a:cs typeface="Plus Jakarta Sans Medium"/>
              <a:sym typeface="Plus Jakarta Sans Medium"/>
            </a:endParaRPr>
          </a:p>
        </p:txBody>
      </p:sp>
      <p:pic>
        <p:nvPicPr>
          <p:cNvPr id="59" name="Google Shape;59;p13"/>
          <p:cNvPicPr preferRelativeResize="0"/>
          <p:nvPr/>
        </p:nvPicPr>
        <p:blipFill>
          <a:blip r:embed="rId13">
            <a:alphaModFix/>
          </a:blip>
          <a:stretch>
            <a:fillRect/>
          </a:stretch>
        </p:blipFill>
        <p:spPr>
          <a:xfrm>
            <a:off x="279881" y="89249"/>
            <a:ext cx="816414" cy="338543"/>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63" name="Shape 63"/>
        <p:cNvGrpSpPr/>
        <p:nvPr/>
      </p:nvGrpSpPr>
      <p:grpSpPr>
        <a:xfrm>
          <a:off x="0" y="0"/>
          <a:ext cx="0" cy="0"/>
          <a:chOff x="0" y="0"/>
          <a:chExt cx="0" cy="0"/>
        </a:xfrm>
      </p:grpSpPr>
      <p:pic>
        <p:nvPicPr>
          <p:cNvPr id="64" name="Google Shape;64;p14"/>
          <p:cNvPicPr preferRelativeResize="0"/>
          <p:nvPr/>
        </p:nvPicPr>
        <p:blipFill>
          <a:blip r:embed="rId3">
            <a:alphaModFix/>
          </a:blip>
          <a:stretch>
            <a:fillRect/>
          </a:stretch>
        </p:blipFill>
        <p:spPr>
          <a:xfrm>
            <a:off x="493763" y="7223664"/>
            <a:ext cx="333180" cy="333180"/>
          </a:xfrm>
          <a:prstGeom prst="rect">
            <a:avLst/>
          </a:prstGeom>
          <a:noFill/>
          <a:ln>
            <a:noFill/>
          </a:ln>
        </p:spPr>
      </p:pic>
      <p:sp>
        <p:nvSpPr>
          <p:cNvPr id="65" name="Google Shape;65;p14"/>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66" name="Google Shape;66;p14"/>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67" name="Google Shape;67;p14"/>
          <p:cNvGraphicFramePr/>
          <p:nvPr/>
        </p:nvGraphicFramePr>
        <p:xfrm>
          <a:off x="488388" y="620838"/>
          <a:ext cx="3000000" cy="3000000"/>
        </p:xfrm>
        <a:graphic>
          <a:graphicData uri="http://schemas.openxmlformats.org/drawingml/2006/table">
            <a:tbl>
              <a:tblPr>
                <a:noFill/>
                <a:tableStyleId>{FE518223-629F-4E2B-97D7-FD4E54FCC6D4}</a:tableStyleId>
              </a:tblPr>
              <a:tblGrid>
                <a:gridCol w="1458775"/>
                <a:gridCol w="3684800"/>
                <a:gridCol w="3910450"/>
              </a:tblGrid>
              <a:tr h="328575">
                <a:tc>
                  <a:txBody>
                    <a:bodyPr/>
                    <a:lstStyle/>
                    <a:p>
                      <a:pPr indent="0" lvl="0" marL="0" rtl="0" algn="l">
                        <a:lnSpc>
                          <a:spcPct val="100000"/>
                        </a:lnSpc>
                        <a:spcBef>
                          <a:spcPts val="0"/>
                        </a:spcBef>
                        <a:spcAft>
                          <a:spcPts val="0"/>
                        </a:spcAft>
                        <a:buNone/>
                      </a:pPr>
                      <a:r>
                        <a:t/>
                      </a:r>
                      <a:endParaRPr>
                        <a:latin typeface="Inter"/>
                        <a:ea typeface="Inter"/>
                        <a:cs typeface="Inter"/>
                        <a:sym typeface="Inter"/>
                      </a:endParaRPr>
                    </a:p>
                  </a:txBody>
                  <a:tcPr marT="91425" marB="91425" marR="91425" marL="91425"/>
                </a:tc>
                <a:tc grid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LESSON 2: The Articles of Confederation - Continued </a:t>
                      </a:r>
                      <a:endParaRPr b="1" sz="1300">
                        <a:solidFill>
                          <a:schemeClr val="dk1"/>
                        </a:solidFill>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hMerge="1"/>
              </a:tr>
              <a:tr h="606600">
                <a:tc row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ACTIVITY 2-</a:t>
                      </a:r>
                      <a:endParaRPr b="1" sz="13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PRACTICE</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Help students understand the historical situation surrounding the Articles and the details of the document itself using the </a:t>
                      </a:r>
                      <a:r>
                        <a:rPr lang="en" sz="1200" u="sng">
                          <a:solidFill>
                            <a:schemeClr val="hlink"/>
                          </a:solidFill>
                          <a:latin typeface="Inter"/>
                          <a:ea typeface="Inter"/>
                          <a:cs typeface="Inter"/>
                          <a:sym typeface="Inter"/>
                          <a:hlinkClick r:id="rId4"/>
                        </a:rPr>
                        <a:t>Articles of Confederation Presentation</a:t>
                      </a:r>
                      <a:r>
                        <a:rPr lang="en" sz="1200">
                          <a:solidFill>
                            <a:schemeClr val="dk1"/>
                          </a:solidFill>
                          <a:latin typeface="Inter"/>
                          <a:ea typeface="Inter"/>
                          <a:cs typeface="Inter"/>
                          <a:sym typeface="Inter"/>
                        </a:rPr>
                        <a:t>. Students will complete the guided notes (page 2) in the student worksheet. </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766200">
                <a:tc vMerge="1"/>
                <a:tc>
                  <a:txBody>
                    <a:bodyPr/>
                    <a:lstStyle/>
                    <a:p>
                      <a:pPr indent="0" lvl="0" marL="0" rtl="0" algn="ctr">
                        <a:lnSpc>
                          <a:spcPct val="100000"/>
                        </a:lnSpc>
                        <a:spcBef>
                          <a:spcPts val="0"/>
                        </a:spcBef>
                        <a:spcAft>
                          <a:spcPts val="0"/>
                        </a:spcAft>
                        <a:buNone/>
                      </a:pPr>
                      <a:r>
                        <a:rPr lang="en" sz="1200">
                          <a:solidFill>
                            <a:schemeClr val="dk1"/>
                          </a:solidFill>
                          <a:latin typeface="Inter"/>
                          <a:ea typeface="Inter"/>
                          <a:cs typeface="Inter"/>
                          <a:sym typeface="Inter"/>
                        </a:rPr>
                        <a:t>TEACHER ACTIONS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Go over slides 1-10 of the presentation </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chemeClr val="dk1"/>
                          </a:solidFill>
                          <a:latin typeface="Inter"/>
                          <a:ea typeface="Inter"/>
                          <a:cs typeface="Inter"/>
                          <a:sym typeface="Inter"/>
                        </a:rPr>
                        <a:t>STUDENT ACTIONS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Complete guided notes and participate in class discussions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606600">
                <a:tc row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ACTIVITY 3-</a:t>
                      </a:r>
                      <a:endParaRPr b="1" sz="13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EXHIBIT</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Students will read the two primary sources excerpts, one from the Great Law of Peace and the other from the Articles of Confederation. Students will use the THINKS graphic organizer included in the worksheet (pages 3-4) to analyze both of the primary sources.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†This can also be done on the Thinking Nation platform.</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909950">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Direct students to page 3 or to the Thinking Nation platform</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Guide students through the reading of the primary sources </a:t>
                      </a:r>
                      <a:endParaRPr sz="1200">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latin typeface="Inter"/>
                          <a:ea typeface="Inter"/>
                          <a:cs typeface="Inter"/>
                          <a:sym typeface="Inter"/>
                        </a:rPr>
                        <a:t>Instruct students on how to complete the THINKS graphic organizer</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Read the two primary sources</a:t>
                      </a:r>
                      <a:endParaRPr sz="1200">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latin typeface="Inter"/>
                          <a:ea typeface="Inter"/>
                          <a:cs typeface="Inter"/>
                          <a:sym typeface="Inter"/>
                        </a:rPr>
                        <a:t>Complete the THINKS graphic organizer </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766200">
                <a:tc row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CONCLUSION</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Students will complete an </a:t>
                      </a:r>
                      <a:r>
                        <a:rPr lang="en" sz="1200" u="sng">
                          <a:solidFill>
                            <a:schemeClr val="accent5"/>
                          </a:solidFill>
                          <a:latin typeface="Inter"/>
                          <a:ea typeface="Inter"/>
                          <a:cs typeface="Inter"/>
                          <a:sym typeface="Inter"/>
                          <a:hlinkClick r:id="rId5">
                            <a:extLst>
                              <a:ext uri="{A12FA001-AC4F-418D-AE19-62706E023703}">
                                <ahyp:hlinkClr val="tx"/>
                              </a:ext>
                            </a:extLst>
                          </a:hlinkClick>
                        </a:rPr>
                        <a:t>“</a:t>
                      </a:r>
                      <a:r>
                        <a:rPr lang="en" sz="1200" u="sng">
                          <a:solidFill>
                            <a:schemeClr val="hlink"/>
                          </a:solidFill>
                          <a:latin typeface="Inter"/>
                          <a:ea typeface="Inter"/>
                          <a:cs typeface="Inter"/>
                          <a:sym typeface="Inter"/>
                          <a:hlinkClick r:id="rId6"/>
                        </a:rPr>
                        <a:t>Exit Ticket</a:t>
                      </a:r>
                      <a:r>
                        <a:rPr lang="en" sz="1200" u="sng">
                          <a:solidFill>
                            <a:schemeClr val="accent5"/>
                          </a:solidFill>
                          <a:latin typeface="Inter"/>
                          <a:ea typeface="Inter"/>
                          <a:cs typeface="Inter"/>
                          <a:sym typeface="Inter"/>
                          <a:hlinkClick r:id="rId7">
                            <a:extLst>
                              <a:ext uri="{A12FA001-AC4F-418D-AE19-62706E023703}">
                                <ahyp:hlinkClr val="tx"/>
                              </a:ext>
                            </a:extLst>
                          </a:hlinkClick>
                        </a:rPr>
                        <a:t>” </a:t>
                      </a:r>
                      <a:r>
                        <a:rPr lang="en" sz="1200">
                          <a:solidFill>
                            <a:schemeClr val="dk1"/>
                          </a:solidFill>
                          <a:latin typeface="Inter"/>
                          <a:ea typeface="Inter"/>
                          <a:cs typeface="Inter"/>
                          <a:sym typeface="Inter"/>
                        </a:rPr>
                        <a:t>in which they reflect on their learnings from the day using the Triangle, Square, Circle approach. The questions will reinforce the supporting question, will demonstrate their understanding, and provide feedback about concepts that need review or further explanations.</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766200">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Hand out Exit Ticket and explain what each shape means</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ctr">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Answer the Exit Ticket questions</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68" name="Google Shape;68;p14"/>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Plus Jakarta Sans Medium"/>
                <a:ea typeface="Plus Jakarta Sans Medium"/>
                <a:cs typeface="Plus Jakarta Sans Medium"/>
                <a:sym typeface="Plus Jakarta Sans Medium"/>
              </a:rPr>
              <a:t>First Governments and the Constitution: Daily Lesson Plan (60 Minutes)</a:t>
            </a:r>
            <a:endParaRPr sz="1800">
              <a:solidFill>
                <a:schemeClr val="dk1"/>
              </a:solidFill>
              <a:latin typeface="Plus Jakarta Sans Medium"/>
              <a:ea typeface="Plus Jakarta Sans Medium"/>
              <a:cs typeface="Plus Jakarta Sans Medium"/>
              <a:sym typeface="Plus Jakarta Sans Medium"/>
            </a:endParaRPr>
          </a:p>
        </p:txBody>
      </p:sp>
      <p:pic>
        <p:nvPicPr>
          <p:cNvPr id="69" name="Google Shape;69;p14"/>
          <p:cNvPicPr preferRelativeResize="0"/>
          <p:nvPr/>
        </p:nvPicPr>
        <p:blipFill>
          <a:blip r:embed="rId8">
            <a:alphaModFix/>
          </a:blip>
          <a:stretch>
            <a:fillRect/>
          </a:stretch>
        </p:blipFill>
        <p:spPr>
          <a:xfrm>
            <a:off x="279881" y="89249"/>
            <a:ext cx="816414" cy="338543"/>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73" name="Shape 73"/>
        <p:cNvGrpSpPr/>
        <p:nvPr/>
      </p:nvGrpSpPr>
      <p:grpSpPr>
        <a:xfrm>
          <a:off x="0" y="0"/>
          <a:ext cx="0" cy="0"/>
          <a:chOff x="0" y="0"/>
          <a:chExt cx="0" cy="0"/>
        </a:xfrm>
      </p:grpSpPr>
      <p:pic>
        <p:nvPicPr>
          <p:cNvPr id="74" name="Google Shape;74;p15"/>
          <p:cNvPicPr preferRelativeResize="0"/>
          <p:nvPr/>
        </p:nvPicPr>
        <p:blipFill>
          <a:blip r:embed="rId3">
            <a:alphaModFix/>
          </a:blip>
          <a:stretch>
            <a:fillRect/>
          </a:stretch>
        </p:blipFill>
        <p:spPr>
          <a:xfrm>
            <a:off x="493763" y="7223664"/>
            <a:ext cx="333180" cy="333180"/>
          </a:xfrm>
          <a:prstGeom prst="rect">
            <a:avLst/>
          </a:prstGeom>
          <a:noFill/>
          <a:ln>
            <a:noFill/>
          </a:ln>
        </p:spPr>
      </p:pic>
      <p:sp>
        <p:nvSpPr>
          <p:cNvPr id="75" name="Google Shape;75;p15"/>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76" name="Google Shape;76;p15"/>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77" name="Google Shape;77;p15"/>
          <p:cNvGraphicFramePr/>
          <p:nvPr/>
        </p:nvGraphicFramePr>
        <p:xfrm>
          <a:off x="488388" y="620838"/>
          <a:ext cx="3000000" cy="3000000"/>
        </p:xfrm>
        <a:graphic>
          <a:graphicData uri="http://schemas.openxmlformats.org/drawingml/2006/table">
            <a:tbl>
              <a:tblPr>
                <a:noFill/>
                <a:tableStyleId>{FE518223-629F-4E2B-97D7-FD4E54FCC6D4}</a:tableStyleId>
              </a:tblPr>
              <a:tblGrid>
                <a:gridCol w="1458775"/>
                <a:gridCol w="3684800"/>
                <a:gridCol w="3910450"/>
              </a:tblGrid>
              <a:tr h="328575">
                <a:tc>
                  <a:txBody>
                    <a:bodyPr/>
                    <a:lstStyle/>
                    <a:p>
                      <a:pPr indent="0" lvl="0" marL="0" rtl="0" algn="l">
                        <a:lnSpc>
                          <a:spcPct val="100000"/>
                        </a:lnSpc>
                        <a:spcBef>
                          <a:spcPts val="0"/>
                        </a:spcBef>
                        <a:spcAft>
                          <a:spcPts val="0"/>
                        </a:spcAft>
                        <a:buNone/>
                      </a:pPr>
                      <a:r>
                        <a:t/>
                      </a:r>
                      <a:endParaRPr>
                        <a:latin typeface="Inter"/>
                        <a:ea typeface="Inter"/>
                        <a:cs typeface="Inter"/>
                        <a:sym typeface="Inter"/>
                      </a:endParaRPr>
                    </a:p>
                  </a:txBody>
                  <a:tcPr marT="91425" marB="91425" marR="91425" marL="91425"/>
                </a:tc>
                <a:tc grid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LESSON 2: The Articles of Confederation - Continued </a:t>
                      </a:r>
                      <a:endParaRPr b="1" sz="1300">
                        <a:solidFill>
                          <a:schemeClr val="dk1"/>
                        </a:solidFill>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hMerge="1"/>
              </a:tr>
              <a:tr h="766200">
                <a:tc>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STANDARD(S)</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7.31 Evaluate the immediate impact of the Revolutionary War on the new country’s domestic and international relations, including the impact of the Treaty of Paris on Indigenous Nations.</a:t>
                      </a:r>
                      <a:endParaRPr sz="1200">
                        <a:solidFill>
                          <a:schemeClr val="dk1"/>
                        </a:solidFill>
                        <a:latin typeface="Inter"/>
                        <a:ea typeface="Inter"/>
                        <a:cs typeface="Inter"/>
                        <a:sym typeface="Inter"/>
                      </a:endParaRPr>
                    </a:p>
                    <a:p>
                      <a:pPr indent="0" lvl="0" marL="0" rtl="0" algn="l">
                        <a:spcBef>
                          <a:spcPts val="1000"/>
                        </a:spcBef>
                        <a:spcAft>
                          <a:spcPts val="0"/>
                        </a:spcAft>
                        <a:buNone/>
                      </a:pPr>
                      <a:r>
                        <a:rPr lang="en" sz="1200">
                          <a:solidFill>
                            <a:schemeClr val="dk1"/>
                          </a:solidFill>
                          <a:latin typeface="Inter"/>
                          <a:ea typeface="Inter"/>
                          <a:cs typeface="Inter"/>
                          <a:sym typeface="Inter"/>
                        </a:rPr>
                        <a:t>7.34 Analyze the strengths and weaknesses of the Articles of Confederation, evaluating the competing arguments for and against revision.</a:t>
                      </a:r>
                      <a:endParaRPr sz="1200">
                        <a:solidFill>
                          <a:schemeClr val="dk1"/>
                        </a:solidFill>
                        <a:latin typeface="Inter"/>
                        <a:ea typeface="Inter"/>
                        <a:cs typeface="Inter"/>
                        <a:sym typeface="Inter"/>
                      </a:endParaRPr>
                    </a:p>
                    <a:p>
                      <a:pPr indent="0" lvl="0" marL="0" rtl="0" algn="l">
                        <a:spcBef>
                          <a:spcPts val="1000"/>
                        </a:spcBef>
                        <a:spcAft>
                          <a:spcPts val="1000"/>
                        </a:spcAft>
                        <a:buNone/>
                      </a:pPr>
                      <a:r>
                        <a:rPr lang="en" sz="1200">
                          <a:solidFill>
                            <a:schemeClr val="dk1"/>
                          </a:solidFill>
                          <a:latin typeface="Inter"/>
                          <a:ea typeface="Inter"/>
                          <a:cs typeface="Inter"/>
                          <a:sym typeface="Inter"/>
                        </a:rPr>
                        <a:t>7.39 Compare the US Constitution to the Articles of Confederation, the Haudenosaunee Confederacy and the British Government by examining government structure and power, as well as individual rights and liberties.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bl>
          </a:graphicData>
        </a:graphic>
      </p:graphicFrame>
      <p:sp>
        <p:nvSpPr>
          <p:cNvPr id="78" name="Google Shape;78;p15"/>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Plus Jakarta Sans Medium"/>
                <a:ea typeface="Plus Jakarta Sans Medium"/>
                <a:cs typeface="Plus Jakarta Sans Medium"/>
                <a:sym typeface="Plus Jakarta Sans Medium"/>
              </a:rPr>
              <a:t>First Governments and the Constitution: Daily Lesson Plan (60 Minutes)</a:t>
            </a:r>
            <a:endParaRPr sz="1800">
              <a:solidFill>
                <a:schemeClr val="dk1"/>
              </a:solidFill>
              <a:latin typeface="Plus Jakarta Sans Medium"/>
              <a:ea typeface="Plus Jakarta Sans Medium"/>
              <a:cs typeface="Plus Jakarta Sans Medium"/>
              <a:sym typeface="Plus Jakarta Sans Medium"/>
            </a:endParaRPr>
          </a:p>
        </p:txBody>
      </p:sp>
      <p:pic>
        <p:nvPicPr>
          <p:cNvPr id="79" name="Google Shape;79;p15"/>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